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889" r:id="rId15"/>
    <p:sldMasterId id="2147495901" r:id="rId16"/>
  </p:sldMasterIdLst>
  <p:notesMasterIdLst>
    <p:notesMasterId r:id="rId67"/>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304" r:id="rId50"/>
    <p:sldId id="4311" r:id="rId51"/>
    <p:sldId id="4329" r:id="rId52"/>
    <p:sldId id="4326" r:id="rId53"/>
    <p:sldId id="4327" r:id="rId54"/>
    <p:sldId id="4333" r:id="rId55"/>
    <p:sldId id="4331" r:id="rId56"/>
    <p:sldId id="4317" r:id="rId57"/>
    <p:sldId id="4318" r:id="rId58"/>
    <p:sldId id="4319" r:id="rId59"/>
    <p:sldId id="4320" r:id="rId60"/>
    <p:sldId id="4321" r:id="rId61"/>
    <p:sldId id="4322" r:id="rId62"/>
    <p:sldId id="4302" r:id="rId63"/>
    <p:sldId id="4324" r:id="rId64"/>
    <p:sldId id="2874" r:id="rId65"/>
    <p:sldId id="399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7DC44-D904-4E05-8DB6-DA0EE3B448DC}" v="2" dt="2026-01-28T21:29:53.794"/>
    <p1510:client id="{57D6E5C5-AA8B-4A31-AE04-3AFA19FBE139}" v="2" dt="2026-01-28T13:24:1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1/29/2026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1/29/2026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1/29/2026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1/29/2026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1/29/2026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1/29/2026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1/29/2026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1/29/2026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1/29/2026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1/29/2026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1/29/2026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1/29/2026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1/29/2026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1/29/2026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1/29/2026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1/29/2026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1/29/2026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1/29/2026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1/29/2026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1/29/2026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1/29/2026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1/29/2026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1/29/2026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9128750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5433382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8345982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727662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5717558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951960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4519228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829372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068748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2580444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75227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309717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161187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5090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7327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94346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29648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80770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8846710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023150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6411035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1/29/2026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973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1/29/2026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1/29/2026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1/29/2026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1/29/2026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1/29/2026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1/29/2026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1/29/2026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1/29/2026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1/29/2026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1/29/2026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1/29/2026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1/29/2026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1/29/2026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1/29/2026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1/29/2026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1/29/2026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1/29/2026</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3568917835"/>
      </p:ext>
    </p:extLst>
  </p:cSld>
  <p:clrMap bg1="lt1" tx1="dk1" bg2="lt2" tx2="dk2" accent1="accent1" accent2="accent2" accent3="accent3" accent4="accent4" accent5="accent5" accent6="accent6" hlink="hlink" folHlink="folHlink"/>
  <p:sldLayoutIdLst>
    <p:sldLayoutId id="2147495890" r:id="rId1"/>
    <p:sldLayoutId id="2147495891" r:id="rId2"/>
    <p:sldLayoutId id="2147495892" r:id="rId3"/>
    <p:sldLayoutId id="2147495893" r:id="rId4"/>
    <p:sldLayoutId id="2147495894" r:id="rId5"/>
    <p:sldLayoutId id="2147495895" r:id="rId6"/>
    <p:sldLayoutId id="2147495896" r:id="rId7"/>
    <p:sldLayoutId id="2147495897" r:id="rId8"/>
    <p:sldLayoutId id="2147495898" r:id="rId9"/>
    <p:sldLayoutId id="2147495899" r:id="rId10"/>
    <p:sldLayoutId id="2147495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1/29/2026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50149754"/>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1/29/2026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1/29/2026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1/29/2026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1/29/2026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1/29/2026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1/29/2026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1/29/2026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87.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88.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48.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a:bodyPr>
          <a:lstStyle/>
          <a:p>
            <a:r>
              <a:rPr lang="en-US" dirty="0"/>
              <a:t>Somerset Spelling Bee!</a:t>
            </a:r>
            <a:br>
              <a:rPr lang="en-US" dirty="0"/>
            </a:br>
            <a:r>
              <a:rPr lang="en-US" sz="1200" u="sng" dirty="0"/>
              <a:t>Informational Meeting</a:t>
            </a:r>
            <a:r>
              <a:rPr lang="en-US" sz="1200" dirty="0"/>
              <a:t>: Monday, February 9</a:t>
            </a:r>
            <a:r>
              <a:rPr lang="en-US" sz="1200" baseline="30000" dirty="0"/>
              <a:t>th</a:t>
            </a:r>
            <a:r>
              <a:rPr lang="en-US" sz="1200" dirty="0"/>
              <a:t> and/or Thursday, February 12</a:t>
            </a:r>
            <a:r>
              <a:rPr lang="en-US" sz="1200" baseline="30000" dirty="0"/>
              <a:t>th</a:t>
            </a:r>
            <a:r>
              <a:rPr lang="en-US" sz="1200" dirty="0"/>
              <a:t> in room 230 DURING LUNCH! If you cannot make that, see Ms. Wiley </a:t>
            </a:r>
            <a:r>
              <a:rPr lang="en-US" sz="1200" dirty="0">
                <a:highlight>
                  <a:srgbClr val="FFFF00"/>
                </a:highlight>
              </a:rPr>
              <a:t>BEFORE</a:t>
            </a:r>
            <a:r>
              <a:rPr lang="en-US" sz="1200" dirty="0"/>
              <a:t> or </a:t>
            </a:r>
            <a:r>
              <a:rPr lang="en-US" sz="1200" dirty="0">
                <a:highlight>
                  <a:srgbClr val="FFFF00"/>
                </a:highlight>
              </a:rPr>
              <a:t>AFTER </a:t>
            </a:r>
            <a:r>
              <a:rPr lang="en-US" sz="1200" dirty="0"/>
              <a:t>school!</a:t>
            </a:r>
            <a:endParaRPr lang="en-US" dirty="0"/>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706533"/>
          </a:xfrm>
        </p:spPr>
        <p:txBody>
          <a:bodyPr anchor="t">
            <a:normAutofit/>
          </a:bodyPr>
          <a:lstStyle/>
          <a:p>
            <a:pPr>
              <a:lnSpc>
                <a:spcPct val="90000"/>
              </a:lnSpc>
            </a:pPr>
            <a:r>
              <a:rPr lang="en-US" sz="1900" b="1" dirty="0">
                <a:solidFill>
                  <a:srgbClr val="FF0000"/>
                </a:solidFill>
              </a:rPr>
              <a:t>THE BEE is on FRIDAY, FEBRUARY 27</a:t>
            </a:r>
            <a:r>
              <a:rPr lang="en-US" sz="1900" b="1" baseline="30000" dirty="0">
                <a:solidFill>
                  <a:srgbClr val="FF0000"/>
                </a:solidFill>
              </a:rPr>
              <a:t>TH</a:t>
            </a:r>
            <a:r>
              <a:rPr lang="en-US" sz="1900" b="1" dirty="0">
                <a:solidFill>
                  <a:srgbClr val="FF0000"/>
                </a:solidFill>
              </a:rPr>
              <a:t>!</a:t>
            </a:r>
          </a:p>
          <a:p>
            <a:pPr>
              <a:lnSpc>
                <a:spcPct val="90000"/>
              </a:lnSpc>
            </a:pPr>
            <a:r>
              <a:rPr lang="en-US" sz="1900" u="sng" dirty="0"/>
              <a:t>Middle School = 3</a:t>
            </a:r>
            <a:r>
              <a:rPr lang="en-US" sz="1900" u="sng" baseline="30000" dirty="0"/>
              <a:t>rd</a:t>
            </a:r>
            <a:r>
              <a:rPr lang="en-US" sz="1900" u="sng" dirty="0"/>
              <a:t> Period</a:t>
            </a:r>
          </a:p>
          <a:p>
            <a:pPr>
              <a:lnSpc>
                <a:spcPct val="90000"/>
              </a:lnSpc>
            </a:pPr>
            <a:r>
              <a:rPr lang="en-US" sz="1900" u="sng" dirty="0"/>
              <a:t>High School = 4</a:t>
            </a:r>
            <a:r>
              <a:rPr lang="en-US" sz="1900" u="sng" baseline="30000" dirty="0"/>
              <a:t>th</a:t>
            </a:r>
            <a:r>
              <a:rPr lang="en-US" sz="1900" u="sng" dirty="0"/>
              <a:t> Period</a:t>
            </a:r>
          </a:p>
          <a:p>
            <a:pPr>
              <a:lnSpc>
                <a:spcPct val="90000"/>
              </a:lnSpc>
            </a:pPr>
            <a:endParaRPr lang="en-US" sz="1900" b="1" dirty="0"/>
          </a:p>
          <a:p>
            <a:pPr>
              <a:lnSpc>
                <a:spcPct val="90000"/>
              </a:lnSpc>
            </a:pPr>
            <a:endParaRPr lang="en-US" sz="1900" dirty="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4" name="Picture 3">
            <a:extLst>
              <a:ext uri="{FF2B5EF4-FFF2-40B4-BE49-F238E27FC236}">
                <a16:creationId xmlns:a16="http://schemas.microsoft.com/office/drawing/2014/main" id="{705A7B01-F6B0-A852-C3FE-D6040F9CB4CE}"/>
              </a:ext>
            </a:extLst>
          </p:cNvPr>
          <p:cNvPicPr>
            <a:picLocks noChangeAspect="1"/>
          </p:cNvPicPr>
          <p:nvPr/>
        </p:nvPicPr>
        <p:blipFill>
          <a:blip r:embed="rId2">
            <a:alphaModFix amt="40000"/>
          </a:blip>
          <a:srcRect l="107" r="11004"/>
          <a:stretch>
            <a:fillRect/>
          </a:stretch>
        </p:blipFill>
        <p:spPr>
          <a:xfrm>
            <a:off x="0" y="-3"/>
            <a:ext cx="12192001" cy="6858001"/>
          </a:xfrm>
          <a:prstGeom prst="rect">
            <a:avLst/>
          </a:prstGeom>
        </p:spPr>
      </p:pic>
      <p:sp>
        <p:nvSpPr>
          <p:cNvPr id="2" name="Title 1">
            <a:extLst>
              <a:ext uri="{FF2B5EF4-FFF2-40B4-BE49-F238E27FC236}">
                <a16:creationId xmlns:a16="http://schemas.microsoft.com/office/drawing/2014/main" id="{AEF8BE6E-17DD-6A57-821E-F49790DDBD4A}"/>
              </a:ext>
            </a:extLst>
          </p:cNvPr>
          <p:cNvSpPr>
            <a:spLocks noGrp="1"/>
          </p:cNvSpPr>
          <p:nvPr>
            <p:ph type="ctrTitle"/>
          </p:nvPr>
        </p:nvSpPr>
        <p:spPr>
          <a:xfrm>
            <a:off x="517870" y="657369"/>
            <a:ext cx="8845206" cy="3290107"/>
          </a:xfrm>
        </p:spPr>
        <p:txBody>
          <a:bodyPr anchor="t">
            <a:normAutofit fontScale="90000"/>
          </a:bodyPr>
          <a:lstStyle/>
          <a:p>
            <a:r>
              <a:rPr lang="en-US" sz="6000" dirty="0">
                <a:solidFill>
                  <a:srgbClr val="FFFFFF"/>
                </a:solidFill>
              </a:rPr>
              <a:t>Spartan House Scramble Volleyball Pass Competition </a:t>
            </a:r>
            <a:br>
              <a:rPr lang="en-US" sz="6000" dirty="0">
                <a:solidFill>
                  <a:srgbClr val="FFFFFF"/>
                </a:solidFill>
              </a:rPr>
            </a:br>
            <a:r>
              <a:rPr lang="en-US" sz="6000" dirty="0">
                <a:solidFill>
                  <a:srgbClr val="FFFFFF"/>
                </a:solidFill>
              </a:rPr>
              <a:t>1/29 in gym at lunch</a:t>
            </a:r>
          </a:p>
        </p:txBody>
      </p:sp>
      <p:sp>
        <p:nvSpPr>
          <p:cNvPr id="3" name="Subtitle 2">
            <a:extLst>
              <a:ext uri="{FF2B5EF4-FFF2-40B4-BE49-F238E27FC236}">
                <a16:creationId xmlns:a16="http://schemas.microsoft.com/office/drawing/2014/main" id="{72A2AF9D-474B-6257-F816-030B86F1F0E1}"/>
              </a:ext>
            </a:extLst>
          </p:cNvPr>
          <p:cNvSpPr>
            <a:spLocks noGrp="1"/>
          </p:cNvSpPr>
          <p:nvPr>
            <p:ph type="subTitle" idx="1"/>
          </p:nvPr>
        </p:nvSpPr>
        <p:spPr>
          <a:xfrm>
            <a:off x="603595" y="3948762"/>
            <a:ext cx="10521605" cy="2401147"/>
          </a:xfrm>
        </p:spPr>
        <p:txBody>
          <a:bodyPr anchor="t">
            <a:normAutofit fontScale="85000" lnSpcReduction="20000"/>
          </a:bodyPr>
          <a:lstStyle/>
          <a:p>
            <a:r>
              <a:rPr lang="en-US" sz="2400" dirty="0">
                <a:solidFill>
                  <a:srgbClr val="FFFFFF"/>
                </a:solidFill>
              </a:rPr>
              <a:t>Cup stacking went amazing, so let’s get ready for our next spartan scramble competition, volleyball passing competition.</a:t>
            </a:r>
          </a:p>
          <a:p>
            <a:r>
              <a:rPr lang="en-US" sz="2400" dirty="0">
                <a:solidFill>
                  <a:srgbClr val="FFFFFF"/>
                </a:solidFill>
              </a:rPr>
              <a:t>Rules are simple. Students will have 3 attempts to get as many passes in a row as they can. We will </a:t>
            </a:r>
            <a:r>
              <a:rPr lang="en-US" sz="2400" b="1" u="sng" dirty="0">
                <a:solidFill>
                  <a:srgbClr val="FFFFFF"/>
                </a:solidFill>
              </a:rPr>
              <a:t>randomly</a:t>
            </a:r>
            <a:r>
              <a:rPr lang="en-US" sz="2400" dirty="0">
                <a:solidFill>
                  <a:srgbClr val="FFFFFF"/>
                </a:solidFill>
              </a:rPr>
              <a:t> choose 6 students from each house using scramble sign up sheet. Find Mr. Rubin or Mr. Nottage to add your name to the list by end of day Wednesday. Participates will be announced Thursday during </a:t>
            </a:r>
            <a:r>
              <a:rPr lang="en-US" sz="2400">
                <a:solidFill>
                  <a:srgbClr val="FFFFFF"/>
                </a:solidFill>
              </a:rPr>
              <a:t>morning announcements.</a:t>
            </a:r>
            <a:endParaRPr lang="en-US" sz="2400" dirty="0">
              <a:solidFill>
                <a:srgbClr val="FFFFFF"/>
              </a:solidFill>
            </a:endParaRPr>
          </a:p>
          <a:p>
            <a:r>
              <a:rPr lang="en-US" sz="2400" dirty="0">
                <a:solidFill>
                  <a:srgbClr val="FFFFFF"/>
                </a:solidFill>
              </a:rPr>
              <a:t>The Spartan Scramble will take place Thursday at lunch in the gym.</a:t>
            </a:r>
          </a:p>
          <a:p>
            <a:endParaRPr lang="en-US" sz="2400" dirty="0">
              <a:solidFill>
                <a:srgbClr val="FFFFFF"/>
              </a:solidFill>
            </a:endParaRP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Picture 4">
            <a:extLst>
              <a:ext uri="{FF2B5EF4-FFF2-40B4-BE49-F238E27FC236}">
                <a16:creationId xmlns:a16="http://schemas.microsoft.com/office/drawing/2014/main" id="{3AF57B5F-340E-6A54-48CC-EE90B9C932E4}"/>
              </a:ext>
            </a:extLst>
          </p:cNvPr>
          <p:cNvPicPr>
            <a:picLocks noChangeAspect="1"/>
          </p:cNvPicPr>
          <p:nvPr/>
        </p:nvPicPr>
        <p:blipFill>
          <a:blip r:embed="rId3"/>
          <a:stretch>
            <a:fillRect/>
          </a:stretch>
        </p:blipFill>
        <p:spPr>
          <a:xfrm>
            <a:off x="8747476" y="80999"/>
            <a:ext cx="3444524" cy="2577652"/>
          </a:xfrm>
          <a:prstGeom prst="rect">
            <a:avLst/>
          </a:prstGeom>
        </p:spPr>
      </p:pic>
      <p:sp>
        <p:nvSpPr>
          <p:cNvPr id="6" name="TextBox 5">
            <a:extLst>
              <a:ext uri="{FF2B5EF4-FFF2-40B4-BE49-F238E27FC236}">
                <a16:creationId xmlns:a16="http://schemas.microsoft.com/office/drawing/2014/main" id="{C34D0113-7E12-878B-B9CE-2A5F0CC16B1F}"/>
              </a:ext>
            </a:extLst>
          </p:cNvPr>
          <p:cNvSpPr txBox="1"/>
          <p:nvPr/>
        </p:nvSpPr>
        <p:spPr>
          <a:xfrm>
            <a:off x="9363076" y="2581121"/>
            <a:ext cx="2463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erstadt"/>
                <a:ea typeface="+mn-ea"/>
                <a:cs typeface="+mn-cs"/>
              </a:rPr>
              <a:t>JK only the winning house gets points!!</a:t>
            </a:r>
          </a:p>
        </p:txBody>
      </p:sp>
    </p:spTree>
    <p:extLst>
      <p:ext uri="{BB962C8B-B14F-4D97-AF65-F5344CB8AC3E}">
        <p14:creationId xmlns:p14="http://schemas.microsoft.com/office/powerpoint/2010/main" val="24917119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000+ Deadline Extended Stock Photos, Pictures &amp; Royalty-Free Images -  iStock | Tax filing deadline extended, Tax deadline extended">
            <a:extLst>
              <a:ext uri="{FF2B5EF4-FFF2-40B4-BE49-F238E27FC236}">
                <a16:creationId xmlns:a16="http://schemas.microsoft.com/office/drawing/2014/main" id="{4AC70E19-FBE1-7DFB-373B-02A6272A9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23306">
            <a:off x="4867393" y="1294759"/>
            <a:ext cx="6010275" cy="3606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3" cstate="print">
            <a:extLst>
              <a:ext uri="{28A0092B-C50C-407E-A947-70E740481C1C}">
                <a14:useLocalDpi xmlns:a14="http://schemas.microsoft.com/office/drawing/2010/main" val="0"/>
              </a:ext>
            </a:extLst>
          </a:blip>
          <a:srcRect l="4103" t="14965" r="4266" b="9507"/>
          <a:stretch>
            <a:fillRect/>
          </a:stretch>
        </p:blipFill>
        <p:spPr>
          <a:xfrm>
            <a:off x="60534" y="69056"/>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619375" y="45242"/>
            <a:ext cx="9512091" cy="2043113"/>
          </a:xfrm>
        </p:spPr>
        <p:txBody>
          <a:bodyPr/>
          <a:lstStyle/>
          <a:p>
            <a:r>
              <a:rPr lang="en-US" dirty="0"/>
              <a:t>2025-26 </a:t>
            </a:r>
            <a:r>
              <a:rPr lang="en-US" u="sng" dirty="0"/>
              <a:t>Ms. Bowling’s </a:t>
            </a:r>
            <a:br>
              <a:rPr lang="en-US" dirty="0"/>
            </a:br>
            <a:r>
              <a:rPr lang="en-US" dirty="0"/>
              <a:t>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3613597" y="4337447"/>
            <a:ext cx="8408702" cy="4441032"/>
          </a:xfrm>
        </p:spPr>
        <p:txBody>
          <a:bodyPr>
            <a:normAutofit/>
          </a:bodyPr>
          <a:lstStyle/>
          <a:p>
            <a:endParaRPr lang="en-US" dirty="0"/>
          </a:p>
          <a:p>
            <a:r>
              <a:rPr lang="en-US" b="1" dirty="0"/>
              <a:t>A non-refundable deposit of $25 is due by </a:t>
            </a:r>
          </a:p>
          <a:p>
            <a:r>
              <a:rPr lang="en-US" sz="4000" b="1" dirty="0"/>
              <a:t>Friday, JANUARY 30</a:t>
            </a:r>
            <a:r>
              <a:rPr lang="en-US" sz="4000" b="1" baseline="30000" dirty="0"/>
              <a:t>TH</a:t>
            </a:r>
            <a:r>
              <a:rPr lang="en-US" sz="4000" b="1" dirty="0"/>
              <a:t> </a:t>
            </a:r>
          </a:p>
          <a:p>
            <a:r>
              <a:rPr lang="en-US" sz="2800" b="1" dirty="0"/>
              <a:t>to hold your spot.  </a:t>
            </a:r>
          </a:p>
          <a:p>
            <a:r>
              <a:rPr lang="en-US" b="1" dirty="0"/>
              <a:t>Fundraising opportunities available! </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4">
            <a:extLst>
              <a:ext uri="{28A0092B-C50C-407E-A947-70E740481C1C}">
                <a14:useLocalDpi xmlns:a14="http://schemas.microsoft.com/office/drawing/2010/main" val="0"/>
              </a:ext>
            </a:extLst>
          </a:blip>
          <a:srcRect l="18996" t="15195" r="16396" b="14395"/>
          <a:stretch>
            <a:fillRect/>
          </a:stretch>
        </p:blipFill>
        <p:spPr>
          <a:xfrm>
            <a:off x="470880" y="2112169"/>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5" cstate="print">
            <a:extLst>
              <a:ext uri="{28A0092B-C50C-407E-A947-70E740481C1C}">
                <a14:useLocalDpi xmlns:a14="http://schemas.microsoft.com/office/drawing/2010/main" val="0"/>
              </a:ext>
            </a:extLst>
          </a:blip>
          <a:srcRect l="24687" t="5000" r="23672" b="9167"/>
          <a:stretch>
            <a:fillRect/>
          </a:stretch>
        </p:blipFill>
        <p:spPr>
          <a:xfrm>
            <a:off x="1216577" y="4514850"/>
            <a:ext cx="2506185" cy="2343150"/>
          </a:xfrm>
          <a:prstGeom prst="rect">
            <a:avLst/>
          </a:prstGeom>
        </p:spPr>
      </p:pic>
    </p:spTree>
    <p:extLst>
      <p:ext uri="{BB962C8B-B14F-4D97-AF65-F5344CB8AC3E}">
        <p14:creationId xmlns:p14="http://schemas.microsoft.com/office/powerpoint/2010/main" val="406192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1B4D-5FD1-A99E-4EB1-263429571B28}"/>
              </a:ext>
            </a:extLst>
          </p:cNvPr>
          <p:cNvSpPr>
            <a:spLocks noGrp="1"/>
          </p:cNvSpPr>
          <p:nvPr>
            <p:ph type="title"/>
          </p:nvPr>
        </p:nvSpPr>
        <p:spPr>
          <a:xfrm>
            <a:off x="3581400" y="365125"/>
            <a:ext cx="7772400" cy="1325563"/>
          </a:xfrm>
        </p:spPr>
        <p:txBody>
          <a:bodyPr/>
          <a:lstStyle/>
          <a:p>
            <a:pPr algn="ctr"/>
            <a:r>
              <a:rPr lang="en-US" dirty="0"/>
              <a:t>GEAR UP Universal Trip Fundraising</a:t>
            </a:r>
          </a:p>
        </p:txBody>
      </p:sp>
      <p:sp>
        <p:nvSpPr>
          <p:cNvPr id="3" name="Content Placeholder 2">
            <a:extLst>
              <a:ext uri="{FF2B5EF4-FFF2-40B4-BE49-F238E27FC236}">
                <a16:creationId xmlns:a16="http://schemas.microsoft.com/office/drawing/2014/main" id="{51BEDD23-96F1-80E8-50ED-A50620282234}"/>
              </a:ext>
            </a:extLst>
          </p:cNvPr>
          <p:cNvSpPr>
            <a:spLocks noGrp="1"/>
          </p:cNvSpPr>
          <p:nvPr>
            <p:ph idx="1"/>
          </p:nvPr>
        </p:nvSpPr>
        <p:spPr>
          <a:xfrm>
            <a:off x="4181474" y="2395727"/>
            <a:ext cx="7772400" cy="3822193"/>
          </a:xfrm>
        </p:spPr>
        <p:txBody>
          <a:bodyPr/>
          <a:lstStyle/>
          <a:p>
            <a:r>
              <a:rPr lang="en-US" dirty="0"/>
              <a:t>If you are interested in Fundraising for Universal, please sign up on the list on Ms. Bowling’s Door by Friday, January 30</a:t>
            </a:r>
            <a:r>
              <a:rPr lang="en-US" baseline="30000" dirty="0"/>
              <a:t>th</a:t>
            </a:r>
            <a:r>
              <a:rPr lang="en-US" dirty="0"/>
              <a:t>.</a:t>
            </a:r>
          </a:p>
          <a:p>
            <a:endParaRPr lang="en-US" dirty="0"/>
          </a:p>
          <a:p>
            <a:r>
              <a:rPr lang="en-US" dirty="0"/>
              <a:t>Cookie sales will begin </a:t>
            </a:r>
            <a:r>
              <a:rPr lang="en-US" b="1" i="1" dirty="0"/>
              <a:t>Monday, February 2</a:t>
            </a:r>
            <a:r>
              <a:rPr lang="en-US" b="1" i="1" baseline="30000" dirty="0"/>
              <a:t>nd</a:t>
            </a:r>
            <a:r>
              <a:rPr lang="en-US" b="1" i="1" dirty="0"/>
              <a:t>. </a:t>
            </a:r>
          </a:p>
        </p:txBody>
      </p:sp>
      <p:pic>
        <p:nvPicPr>
          <p:cNvPr id="4" name="Picture 3">
            <a:extLst>
              <a:ext uri="{FF2B5EF4-FFF2-40B4-BE49-F238E27FC236}">
                <a16:creationId xmlns:a16="http://schemas.microsoft.com/office/drawing/2014/main" id="{BFE6E988-E641-5A51-3C59-52CD55576834}"/>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60534" y="69056"/>
            <a:ext cx="3044984" cy="2043113"/>
          </a:xfrm>
          <a:prstGeom prst="rect">
            <a:avLst/>
          </a:prstGeom>
        </p:spPr>
      </p:pic>
      <p:pic>
        <p:nvPicPr>
          <p:cNvPr id="5" name="Picture 4">
            <a:extLst>
              <a:ext uri="{FF2B5EF4-FFF2-40B4-BE49-F238E27FC236}">
                <a16:creationId xmlns:a16="http://schemas.microsoft.com/office/drawing/2014/main" id="{81B8F6C0-5920-84F1-71E9-4251F30869E5}"/>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470880" y="2112169"/>
            <a:ext cx="2397020" cy="2612231"/>
          </a:xfrm>
          <a:prstGeom prst="rect">
            <a:avLst/>
          </a:prstGeom>
        </p:spPr>
      </p:pic>
      <p:pic>
        <p:nvPicPr>
          <p:cNvPr id="6" name="Picture 5">
            <a:extLst>
              <a:ext uri="{FF2B5EF4-FFF2-40B4-BE49-F238E27FC236}">
                <a16:creationId xmlns:a16="http://schemas.microsoft.com/office/drawing/2014/main" id="{26EF498F-C7FD-881C-EB08-6424C3AB9458}"/>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216577" y="4514850"/>
            <a:ext cx="2506185" cy="2343150"/>
          </a:xfrm>
          <a:prstGeom prst="rect">
            <a:avLst/>
          </a:prstGeom>
        </p:spPr>
      </p:pic>
    </p:spTree>
    <p:extLst>
      <p:ext uri="{BB962C8B-B14F-4D97-AF65-F5344CB8AC3E}">
        <p14:creationId xmlns:p14="http://schemas.microsoft.com/office/powerpoint/2010/main" val="3573114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07E-6AE4-3F78-BEEE-2329F355A0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252D36-793A-24A8-46A8-7EDF8E50787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50E3531-552B-96D2-57AD-757256166B6E}"/>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038836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B6DB0-40F0-661B-4B55-D9054079D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0214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956E-6CC2-03FA-6FD0-BB777B2751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56080C-CCDE-36FF-CC4F-3C2FB61580B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47C6E53-9179-6C5E-89E2-981BCBDD32D3}"/>
              </a:ext>
            </a:extLst>
          </p:cNvPr>
          <p:cNvPicPr>
            <a:picLocks noChangeAspect="1"/>
          </p:cNvPicPr>
          <p:nvPr/>
        </p:nvPicPr>
        <p:blipFill>
          <a:blip r:embed="rId2"/>
          <a:stretch>
            <a:fillRect/>
          </a:stretch>
        </p:blipFill>
        <p:spPr>
          <a:xfrm>
            <a:off x="0" y="395310"/>
            <a:ext cx="12192000" cy="6067380"/>
          </a:xfrm>
          <a:prstGeom prst="rect">
            <a:avLst/>
          </a:prstGeom>
        </p:spPr>
      </p:pic>
    </p:spTree>
    <p:extLst>
      <p:ext uri="{BB962C8B-B14F-4D97-AF65-F5344CB8AC3E}">
        <p14:creationId xmlns:p14="http://schemas.microsoft.com/office/powerpoint/2010/main" val="2279337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C2B8-1732-8645-B13E-01CCE7D309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D5FCB7-F24C-7E73-FAAC-885C3ED030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4944DF0-0DDB-4531-6764-DC528FF807B5}"/>
              </a:ext>
            </a:extLst>
          </p:cNvPr>
          <p:cNvPicPr>
            <a:picLocks noChangeAspect="1"/>
          </p:cNvPicPr>
          <p:nvPr/>
        </p:nvPicPr>
        <p:blipFill>
          <a:blip r:embed="rId2"/>
          <a:stretch>
            <a:fillRect/>
          </a:stretch>
        </p:blipFill>
        <p:spPr>
          <a:xfrm>
            <a:off x="0" y="407683"/>
            <a:ext cx="12192000" cy="6042634"/>
          </a:xfrm>
          <a:prstGeom prst="rect">
            <a:avLst/>
          </a:prstGeom>
        </p:spPr>
      </p:pic>
    </p:spTree>
    <p:extLst>
      <p:ext uri="{BB962C8B-B14F-4D97-AF65-F5344CB8AC3E}">
        <p14:creationId xmlns:p14="http://schemas.microsoft.com/office/powerpoint/2010/main" val="2385937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0D75-D226-3F1A-F720-4303D611F8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67A065-8910-1996-6132-6583EAB50A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8AD523-9E01-ED0A-94CD-1D89066F1463}"/>
              </a:ext>
            </a:extLst>
          </p:cNvPr>
          <p:cNvPicPr>
            <a:picLocks noChangeAspect="1"/>
          </p:cNvPicPr>
          <p:nvPr/>
        </p:nvPicPr>
        <p:blipFill>
          <a:blip r:embed="rId2"/>
          <a:stretch>
            <a:fillRect/>
          </a:stretch>
        </p:blipFill>
        <p:spPr>
          <a:xfrm>
            <a:off x="0" y="360293"/>
            <a:ext cx="12192000" cy="6137413"/>
          </a:xfrm>
          <a:prstGeom prst="rect">
            <a:avLst/>
          </a:prstGeom>
        </p:spPr>
      </p:pic>
    </p:spTree>
    <p:extLst>
      <p:ext uri="{BB962C8B-B14F-4D97-AF65-F5344CB8AC3E}">
        <p14:creationId xmlns:p14="http://schemas.microsoft.com/office/powerpoint/2010/main" val="3909134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E126-69B1-FB6E-4784-4C315726DA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3CA2F9-A476-709C-2DAE-49720118A2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370DD8-E7FA-C860-350F-58196CD6CF15}"/>
              </a:ext>
            </a:extLst>
          </p:cNvPr>
          <p:cNvPicPr>
            <a:picLocks noChangeAspect="1"/>
          </p:cNvPicPr>
          <p:nvPr/>
        </p:nvPicPr>
        <p:blipFill>
          <a:blip r:embed="rId2"/>
          <a:stretch>
            <a:fillRect/>
          </a:stretch>
        </p:blipFill>
        <p:spPr>
          <a:xfrm>
            <a:off x="0" y="385141"/>
            <a:ext cx="12192000" cy="6087717"/>
          </a:xfrm>
          <a:prstGeom prst="rect">
            <a:avLst/>
          </a:prstGeom>
        </p:spPr>
      </p:pic>
    </p:spTree>
    <p:extLst>
      <p:ext uri="{BB962C8B-B14F-4D97-AF65-F5344CB8AC3E}">
        <p14:creationId xmlns:p14="http://schemas.microsoft.com/office/powerpoint/2010/main" val="2857407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47AA-99F4-5AE6-8213-0EBEE33A81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7DB0BA-918B-06F2-EA3B-742ADF1175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7480E67-3170-9D55-EB3F-CC725CBB8AE2}"/>
              </a:ext>
            </a:extLst>
          </p:cNvPr>
          <p:cNvPicPr>
            <a:picLocks noChangeAspect="1"/>
          </p:cNvPicPr>
          <p:nvPr/>
        </p:nvPicPr>
        <p:blipFill>
          <a:blip r:embed="rId2"/>
          <a:stretch>
            <a:fillRect/>
          </a:stretch>
        </p:blipFill>
        <p:spPr>
          <a:xfrm>
            <a:off x="0" y="389139"/>
            <a:ext cx="12192000" cy="6079722"/>
          </a:xfrm>
          <a:prstGeom prst="rect">
            <a:avLst/>
          </a:prstGeom>
        </p:spPr>
      </p:pic>
    </p:spTree>
    <p:extLst>
      <p:ext uri="{BB962C8B-B14F-4D97-AF65-F5344CB8AC3E}">
        <p14:creationId xmlns:p14="http://schemas.microsoft.com/office/powerpoint/2010/main" val="321812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F7E8F-69B3-6096-E114-58FDD5D28738}"/>
              </a:ext>
            </a:extLst>
          </p:cNvPr>
          <p:cNvPicPr>
            <a:picLocks noChangeAspect="1"/>
          </p:cNvPicPr>
          <p:nvPr/>
        </p:nvPicPr>
        <p:blipFill>
          <a:blip r:embed="rId2"/>
          <a:stretch>
            <a:fillRect/>
          </a:stretch>
        </p:blipFill>
        <p:spPr>
          <a:xfrm>
            <a:off x="97276" y="0"/>
            <a:ext cx="12192000" cy="6858000"/>
          </a:xfrm>
          <a:prstGeom prst="rect">
            <a:avLst/>
          </a:prstGeom>
        </p:spPr>
      </p:pic>
      <p:sp>
        <p:nvSpPr>
          <p:cNvPr id="6" name="TextBox 5">
            <a:extLst>
              <a:ext uri="{FF2B5EF4-FFF2-40B4-BE49-F238E27FC236}">
                <a16:creationId xmlns:a16="http://schemas.microsoft.com/office/drawing/2014/main" id="{88D24FCD-55F8-8204-49F1-A1CD3B93A949}"/>
              </a:ext>
            </a:extLst>
          </p:cNvPr>
          <p:cNvSpPr txBox="1"/>
          <p:nvPr/>
        </p:nvSpPr>
        <p:spPr>
          <a:xfrm>
            <a:off x="7866434" y="1024646"/>
            <a:ext cx="4422842" cy="14465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VOTING CLOSES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JAN 30TH</a:t>
            </a:r>
          </a:p>
        </p:txBody>
      </p:sp>
    </p:spTree>
    <p:extLst>
      <p:ext uri="{BB962C8B-B14F-4D97-AF65-F5344CB8AC3E}">
        <p14:creationId xmlns:p14="http://schemas.microsoft.com/office/powerpoint/2010/main" val="2971419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390675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03430" y="228599"/>
            <a:ext cx="3283527"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07817" y="2642413"/>
            <a:ext cx="367475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READY FOR ADVENTURE, THRILLS, AND FANTASY?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COME TO THE D&amp;D CLUB MEETINGS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MONDAYS AT 3:50 TO 5:15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dirty="0"/>
              <a:t>Monday</a:t>
            </a:r>
          </a:p>
          <a:p>
            <a:r>
              <a:rPr lang="en-US" sz="1700" dirty="0"/>
              <a:t>Chorus (High School)- afterschool from 4-5:30		 </a:t>
            </a:r>
          </a:p>
          <a:p>
            <a:r>
              <a:rPr lang="en-US" sz="1700" dirty="0"/>
              <a:t>Neurons and Newtons- at lunch, in 243B</a:t>
            </a:r>
          </a:p>
          <a:p>
            <a:r>
              <a:rPr lang="en-US" sz="1700" dirty="0"/>
              <a:t>Dungeons and Dragons- afterschool, in 175c, from 3:50-5:15</a:t>
            </a:r>
          </a:p>
          <a:p>
            <a:r>
              <a:rPr lang="en-US" altLang="en-US" sz="1700" dirty="0">
                <a:latin typeface="Aptos" panose="020B0004020202020204" pitchFamily="34" charset="0"/>
              </a:rPr>
              <a:t>Disney Channel Club- at lunch, in 249B </a:t>
            </a:r>
            <a:endParaRPr lang="en-US" sz="1700" dirty="0"/>
          </a:p>
          <a:p>
            <a:r>
              <a:rPr lang="en-US" sz="1700" dirty="0"/>
              <a:t>Library- at lunch, in 232A</a:t>
            </a:r>
          </a:p>
          <a:p>
            <a:r>
              <a:rPr lang="en-US" sz="1700" u="sng" dirty="0"/>
              <a:t>Tuesday</a:t>
            </a:r>
          </a:p>
          <a:p>
            <a:r>
              <a:rPr lang="en-US" sz="1700" dirty="0"/>
              <a:t>K-Pop- at lunch, in 230A</a:t>
            </a:r>
          </a:p>
          <a:p>
            <a:r>
              <a:rPr lang="en-US" sz="1700" dirty="0"/>
              <a:t>Chess Club- at lunch, in 134</a:t>
            </a:r>
          </a:p>
          <a:p>
            <a:r>
              <a:rPr lang="en-US" sz="1700" dirty="0"/>
              <a:t>Drama- afterschool in 167c, 4-5pm</a:t>
            </a:r>
          </a:p>
          <a:p>
            <a:r>
              <a:rPr lang="en-US" sz="1700" dirty="0"/>
              <a:t>Gaming Club- afterschool, from 3:45-5pm in 276c</a:t>
            </a:r>
          </a:p>
          <a:p>
            <a:r>
              <a:rPr lang="en-US" sz="1700" dirty="0"/>
              <a:t>Guitar Club- afterschool, from 4-5pm in 169c</a:t>
            </a:r>
          </a:p>
          <a:p>
            <a:r>
              <a:rPr lang="en-US" sz="1700" dirty="0"/>
              <a:t>Salsa and Bachata- at lunch, 136A</a:t>
            </a:r>
          </a:p>
          <a:p>
            <a:r>
              <a:rPr lang="en-US" sz="1700" dirty="0"/>
              <a:t>Library- at lunch, in 232A</a:t>
            </a:r>
          </a:p>
          <a:p>
            <a:r>
              <a:rPr lang="en-US" sz="1700" u="sng" dirty="0"/>
              <a:t>Wednesday</a:t>
            </a:r>
          </a:p>
          <a:p>
            <a:r>
              <a:rPr lang="en-US" sz="1700" dirty="0"/>
              <a:t>SGA- Afterschool at 4pm</a:t>
            </a:r>
          </a:p>
          <a:p>
            <a:r>
              <a:rPr lang="en-US" sz="1700" dirty="0"/>
              <a:t>First Priority- at lunch in the gym</a:t>
            </a:r>
          </a:p>
          <a:p>
            <a:r>
              <a:rPr lang="en-US" sz="1700" dirty="0"/>
              <a:t>Crochet Club</a:t>
            </a:r>
          </a:p>
          <a:p>
            <a:r>
              <a:rPr lang="en-US" sz="1700" dirty="0"/>
              <a:t>Odyssey of the Mind- at lunch, in 276C</a:t>
            </a:r>
          </a:p>
          <a:p>
            <a:r>
              <a:rPr lang="en-US" sz="1700" dirty="0"/>
              <a:t>Arts and Crafts Club- at lunch, in 234A</a:t>
            </a:r>
          </a:p>
          <a:p>
            <a:r>
              <a:rPr lang="en-US" sz="1700" dirty="0"/>
              <a:t>Debate Club-  at lunch, in 129A</a:t>
            </a:r>
          </a:p>
          <a:p>
            <a:r>
              <a:rPr lang="en-US" sz="1700" dirty="0"/>
              <a:t>K-Pop Dances- at lunch, in 268C</a:t>
            </a:r>
          </a:p>
          <a:p>
            <a:r>
              <a:rPr lang="en-US" sz="1700" dirty="0"/>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dirty="0"/>
              <a:t>Thursday</a:t>
            </a:r>
          </a:p>
          <a:p>
            <a:r>
              <a:rPr lang="en-US" sz="1900" dirty="0"/>
              <a:t>Artists for a Cause- at lunch, in 268c</a:t>
            </a:r>
          </a:p>
          <a:p>
            <a:r>
              <a:rPr lang="en-US" sz="1900" dirty="0"/>
              <a:t>Future Builders of America- at lunch in 175c</a:t>
            </a:r>
          </a:p>
          <a:p>
            <a:r>
              <a:rPr lang="en-US" sz="1900" dirty="0"/>
              <a:t>Prom Committee/Planning- 276A at lunch </a:t>
            </a:r>
          </a:p>
          <a:p>
            <a:r>
              <a:rPr lang="en-US" sz="1900" dirty="0"/>
              <a:t>Computer Science Club- at lunch in 128A</a:t>
            </a:r>
          </a:p>
          <a:p>
            <a:r>
              <a:rPr lang="en-US" sz="2000" dirty="0"/>
              <a:t>Guitar Club- afterschool, from 4-5pm in 169c</a:t>
            </a:r>
            <a:endParaRPr lang="en-US" sz="1900" dirty="0"/>
          </a:p>
          <a:p>
            <a:r>
              <a:rPr lang="en-US" sz="1900" dirty="0"/>
              <a:t>Salsa and Bachata- at lunch, 136A</a:t>
            </a:r>
          </a:p>
          <a:p>
            <a:r>
              <a:rPr lang="en-US" sz="1900" dirty="0"/>
              <a:t>Library- at lunch, in 232A</a:t>
            </a:r>
          </a:p>
          <a:p>
            <a:r>
              <a:rPr lang="en-US" sz="1900" u="sng" dirty="0"/>
              <a:t>Friday</a:t>
            </a:r>
          </a:p>
          <a:p>
            <a:r>
              <a:rPr lang="en-US" sz="1900" dirty="0"/>
              <a:t>Movie Club- at lunch, in 134A</a:t>
            </a:r>
          </a:p>
          <a:p>
            <a:r>
              <a:rPr lang="en-US" sz="1900" dirty="0"/>
              <a:t>Gay-Straight Alliance- at lunch, in 169c</a:t>
            </a:r>
          </a:p>
          <a:p>
            <a:r>
              <a:rPr lang="en-US" altLang="en-US" sz="1900" dirty="0">
                <a:latin typeface="Aptos" panose="020B0004020202020204" pitchFamily="34" charset="0"/>
              </a:rPr>
              <a:t>Middle School Science Olympiad at lunch, in 245B </a:t>
            </a:r>
          </a:p>
          <a:p>
            <a:r>
              <a:rPr lang="en-US" altLang="en-US" sz="1900" dirty="0">
                <a:latin typeface="Aptos" panose="020B0004020202020204" pitchFamily="34" charset="0"/>
              </a:rPr>
              <a:t>Disney Channel Club- at lunch, in 249B </a:t>
            </a:r>
          </a:p>
          <a:p>
            <a:r>
              <a:rPr lang="en-US" altLang="en-US" sz="1900" dirty="0">
                <a:latin typeface="Aptos" panose="020B0004020202020204" pitchFamily="34" charset="0"/>
              </a:rPr>
              <a:t>Astronomy Club- at lunch, in 247B</a:t>
            </a:r>
          </a:p>
          <a:p>
            <a:r>
              <a:rPr lang="en-US" sz="1900" dirty="0"/>
              <a:t>Library- at lunch, in 232A</a:t>
            </a:r>
          </a:p>
          <a:p>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TotalTime>
  <Words>2083</Words>
  <Application>Microsoft Office PowerPoint</Application>
  <PresentationFormat>Widescreen</PresentationFormat>
  <Paragraphs>288</Paragraphs>
  <Slides>50</Slides>
  <Notes>1</Notes>
  <HiddenSlides>0</HiddenSlides>
  <MMClips>0</MMClips>
  <ScaleCrop>false</ScaleCrop>
  <HeadingPairs>
    <vt:vector size="6" baseType="variant">
      <vt:variant>
        <vt:lpstr>Fonts Used</vt:lpstr>
      </vt:variant>
      <vt:variant>
        <vt:i4>21</vt:i4>
      </vt:variant>
      <vt:variant>
        <vt:lpstr>Theme</vt:lpstr>
      </vt:variant>
      <vt:variant>
        <vt:i4>16</vt:i4>
      </vt:variant>
      <vt:variant>
        <vt:lpstr>Slide Titles</vt:lpstr>
      </vt:variant>
      <vt:variant>
        <vt:i4>50</vt:i4>
      </vt:variant>
    </vt:vector>
  </HeadingPairs>
  <TitlesOfParts>
    <vt:vector size="87" baseType="lpstr">
      <vt:lpstr>Algerian</vt:lpstr>
      <vt:lpstr>Aptos</vt:lpstr>
      <vt:lpstr>Aptos Display</vt:lpstr>
      <vt:lpstr>Arial</vt:lpstr>
      <vt:lpstr>Arial Black</vt:lpstr>
      <vt:lpstr>Arial Nova</vt:lpstr>
      <vt:lpstr>Bernard MT Condensed</vt:lpstr>
      <vt:lpstr>Bierstadt</vt:lpstr>
      <vt:lpstr>Bookman Old Style</vt:lpstr>
      <vt:lpstr>Calibri</vt:lpstr>
      <vt:lpstr>Calibri Light</vt:lpstr>
      <vt:lpstr>Calisto MT</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4_Office Theme</vt:lpstr>
      <vt:lpstr>1_GestaltVTI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Somerset Spelling Bee! Informational Meeting: Monday, February 9th and/or Thursday, February 12th in room 230 DURING LUNCH! If you cannot make that, see Ms. Wiley BEFORE or AFTER school!</vt:lpstr>
      <vt:lpstr>Spartan House Scramble Volleyball Pass Competition  1/29 in gym at lunch</vt:lpstr>
      <vt:lpstr>2025-26 Ms. Bowling’s  GEAR UP Students</vt:lpstr>
      <vt:lpstr>GEAR UP Universal Trip Fundraising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11</cp:revision>
  <dcterms:created xsi:type="dcterms:W3CDTF">2023-08-06T12:12:54Z</dcterms:created>
  <dcterms:modified xsi:type="dcterms:W3CDTF">2026-01-29T13:24:55Z</dcterms:modified>
</cp:coreProperties>
</file>